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9"/>
  </p:notesMasterIdLst>
  <p:sldIdLst>
    <p:sldId id="256" r:id="rId2"/>
    <p:sldId id="281" r:id="rId3"/>
    <p:sldId id="272" r:id="rId4"/>
    <p:sldId id="265" r:id="rId5"/>
    <p:sldId id="273" r:id="rId6"/>
    <p:sldId id="274" r:id="rId7"/>
    <p:sldId id="290" r:id="rId8"/>
    <p:sldId id="296" r:id="rId9"/>
    <p:sldId id="275" r:id="rId10"/>
    <p:sldId id="276" r:id="rId11"/>
    <p:sldId id="278" r:id="rId12"/>
    <p:sldId id="297" r:id="rId13"/>
    <p:sldId id="269" r:id="rId14"/>
    <p:sldId id="289" r:id="rId15"/>
    <p:sldId id="259" r:id="rId16"/>
    <p:sldId id="285" r:id="rId17"/>
    <p:sldId id="280" r:id="rId18"/>
    <p:sldId id="263" r:id="rId19"/>
    <p:sldId id="284" r:id="rId20"/>
    <p:sldId id="291" r:id="rId21"/>
    <p:sldId id="295" r:id="rId22"/>
    <p:sldId id="292" r:id="rId23"/>
    <p:sldId id="286" r:id="rId24"/>
    <p:sldId id="287" r:id="rId25"/>
    <p:sldId id="288" r:id="rId26"/>
    <p:sldId id="261" r:id="rId27"/>
    <p:sldId id="29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 chae" initials="jc" lastIdx="1" clrIdx="0">
    <p:extLst>
      <p:ext uri="{19B8F6BF-5375-455C-9EA6-DF929625EA0E}">
        <p15:presenceInfo xmlns:p15="http://schemas.microsoft.com/office/powerpoint/2012/main" userId="a81b7f021ad4f6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55" autoAdjust="0"/>
  </p:normalViewPr>
  <p:slideViewPr>
    <p:cSldViewPr snapToGrid="0">
      <p:cViewPr varScale="1">
        <p:scale>
          <a:sx n="69" d="100"/>
          <a:sy n="69" d="100"/>
        </p:scale>
        <p:origin x="123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3A382-5C9B-4A26-8E58-CC28E55E9DC5}" type="datetimeFigureOut">
              <a:rPr lang="en-CA" smtClean="0"/>
              <a:t>2021-02-21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B90AB-B020-41CF-8ABF-95176D9356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8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myself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287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Animation of how two waves traveling in</a:t>
            </a:r>
            <a:r>
              <a:rPr lang="en-CA" baseline="0" dirty="0" smtClean="0"/>
              <a:t> different direction create wave that seems to me standing still….</a:t>
            </a:r>
          </a:p>
          <a:p>
            <a:r>
              <a:rPr lang="en-CA" baseline="0" dirty="0" smtClean="0"/>
              <a:t>Creating (drum roll)…. 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6493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Standing</a:t>
            </a:r>
            <a:r>
              <a:rPr lang="en-CA" baseline="0" dirty="0" smtClean="0"/>
              <a:t> wave!!!</a:t>
            </a:r>
          </a:p>
          <a:p>
            <a:r>
              <a:rPr lang="en-CA" baseline="0" dirty="0" smtClean="0"/>
              <a:t>Talk about some characteristics of standing wave, node/anti-node.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264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Ernst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Chladni</a:t>
            </a:r>
            <a:r>
              <a:rPr lang="en-CA" baseline="0" dirty="0" smtClean="0"/>
              <a:t> was German Born Hungarian physicist/ musician.</a:t>
            </a:r>
          </a:p>
          <a:p>
            <a:r>
              <a:rPr lang="en-CA" baseline="0" dirty="0" smtClean="0"/>
              <a:t>Known as father of acoustics because of invention of this experiment and calculating speed of sound through various gases</a:t>
            </a:r>
          </a:p>
          <a:p>
            <a:r>
              <a:rPr lang="en-CA" baseline="0" dirty="0" smtClean="0"/>
              <a:t>On the side note, he was the first one to publish idea of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meteorites being extraterrestrial in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 which earned him the title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meteoritic.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236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Talk about how</a:t>
            </a:r>
            <a:r>
              <a:rPr lang="en-CA" baseline="0" dirty="0" smtClean="0"/>
              <a:t> simple it is to build this experiment and what </a:t>
            </a:r>
            <a:r>
              <a:rPr lang="en-CA" baseline="0" dirty="0" err="1" smtClean="0"/>
              <a:t>Chladni</a:t>
            </a:r>
            <a:r>
              <a:rPr lang="en-CA" baseline="0" dirty="0" smtClean="0"/>
              <a:t> was possibly thinking of making plate vibrate.</a:t>
            </a:r>
          </a:p>
          <a:p>
            <a:r>
              <a:rPr lang="en-CA" baseline="0" dirty="0" smtClean="0"/>
              <a:t>If he make plate vibrate there would be some frequency (natural frequency) that different materials like to vibrate at, meaning finding standing wave and this cause plate to resonate. </a:t>
            </a:r>
            <a:endParaRPr lang="en-CA" dirty="0" smtClean="0"/>
          </a:p>
          <a:p>
            <a:r>
              <a:rPr lang="en-CA" dirty="0" smtClean="0"/>
              <a:t>Galileo</a:t>
            </a:r>
            <a:r>
              <a:rPr lang="en-CA" baseline="0" dirty="0" smtClean="0"/>
              <a:t> Galilei </a:t>
            </a:r>
            <a:r>
              <a:rPr lang="en-CA" baseline="0" dirty="0" smtClean="0"/>
              <a:t>in 1602 who first discovered resonance, and about 150 </a:t>
            </a:r>
            <a:r>
              <a:rPr lang="en-CA" baseline="0" dirty="0" err="1" smtClean="0"/>
              <a:t>yrs</a:t>
            </a:r>
            <a:r>
              <a:rPr lang="en-CA" baseline="0" dirty="0" smtClean="0"/>
              <a:t> before </a:t>
            </a:r>
            <a:r>
              <a:rPr lang="en-CA" baseline="0" dirty="0" err="1" smtClean="0"/>
              <a:t>Chladni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5269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If doing this live</a:t>
            </a:r>
            <a:r>
              <a:rPr lang="en-CA" baseline="0" dirty="0" smtClean="0"/>
              <a:t> in front of students make sure the base is stable (not wobbly) and some what heavy or clamp the base of plate to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012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Group activity</a:t>
            </a:r>
            <a:r>
              <a:rPr lang="en-CA" baseline="0" dirty="0" smtClean="0"/>
              <a:t> to describe what happened in video with their own word before instructor go in depth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632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Talk about 3 regions:</a:t>
            </a:r>
            <a:r>
              <a:rPr lang="en-CA" baseline="0" dirty="0" smtClean="0"/>
              <a:t> nodal lines, area moving upward in this instant (red), area moving downward in this instant (blue)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558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Exaggerated animation of plate</a:t>
            </a:r>
            <a:r>
              <a:rPr lang="en-CA" baseline="0" dirty="0" smtClean="0"/>
              <a:t> in resonance. </a:t>
            </a:r>
          </a:p>
          <a:p>
            <a:r>
              <a:rPr lang="en-CA" baseline="0" dirty="0" smtClean="0"/>
              <a:t>Of course on the actual plate, the amplitude is still not see-able with bare eyes, so we use sand on top.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735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Thought Experiment 1</a:t>
            </a:r>
          </a:p>
          <a:p>
            <a:r>
              <a:rPr lang="en-CA" dirty="0" smtClean="0"/>
              <a:t>Let</a:t>
            </a:r>
            <a:r>
              <a:rPr lang="en-CA" baseline="0" dirty="0" smtClean="0"/>
              <a:t> students have small discussion before you answer (answer in 2 slides)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506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Thought experiment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Let</a:t>
            </a:r>
            <a:r>
              <a:rPr lang="en-CA" baseline="0" dirty="0" smtClean="0"/>
              <a:t> students have small discussion before you answer (answer next slides)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55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them what</a:t>
            </a:r>
            <a:r>
              <a:rPr lang="en-US" baseline="0" dirty="0" smtClean="0"/>
              <a:t> they remember, some properties, </a:t>
            </a:r>
            <a:r>
              <a:rPr lang="en-US" baseline="0" dirty="0" smtClean="0"/>
              <a:t>types</a:t>
            </a:r>
          </a:p>
          <a:p>
            <a:r>
              <a:rPr lang="en-US" baseline="0" dirty="0" smtClean="0"/>
              <a:t>Get them to think about it.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012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As the pitch gets higher</a:t>
            </a:r>
            <a:r>
              <a:rPr lang="en-CA" baseline="0" dirty="0" smtClean="0"/>
              <a:t> the pattern become more complex because there are more points the reflected waves can interfere as wavelength gets shorter.</a:t>
            </a:r>
          </a:p>
          <a:p>
            <a:r>
              <a:rPr lang="en-CA" baseline="0" dirty="0" smtClean="0"/>
              <a:t>The volume only effects the amplitude so the sands might get pushed out at faster rate but barely noticeable.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5699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 you can</a:t>
            </a:r>
            <a:r>
              <a:rPr lang="en-US" baseline="0" dirty="0" smtClean="0"/>
              <a:t> get way more patterns using power of modern </a:t>
            </a:r>
            <a:r>
              <a:rPr lang="en-US" baseline="0" dirty="0" smtClean="0"/>
              <a:t>tech with function generator, speaker.</a:t>
            </a:r>
          </a:p>
          <a:p>
            <a:r>
              <a:rPr lang="en-US" baseline="0" dirty="0" smtClean="0"/>
              <a:t>Show more complex figures and notice the symmetry.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4730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Example of object vibrating noticeably in right</a:t>
            </a:r>
            <a:r>
              <a:rPr lang="en-CA" baseline="0" dirty="0" smtClean="0"/>
              <a:t> frequency. Stress the fact that resonance cause them to vibrate in greater amplitudes than normal.</a:t>
            </a:r>
          </a:p>
          <a:p>
            <a:r>
              <a:rPr lang="en-CA" baseline="0" dirty="0" smtClean="0"/>
              <a:t>Also note there is not hands on mean of vibration. It is sound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8594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Example of collapse of Tacoma Bridge (1940)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Example of object vibrating noticeably in right</a:t>
            </a:r>
            <a:r>
              <a:rPr lang="en-CA" baseline="0" dirty="0" smtClean="0"/>
              <a:t> frequency. Stress the fact that resonance cause them to vibrate in greater amplitudes than normal. Even with 50Km wind this much damage can be done when not careful. </a:t>
            </a:r>
            <a:endParaRPr lang="en-CA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Also note there is not hands on mean of vibration.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5639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Resonance is not just good for destruction.</a:t>
            </a:r>
            <a:r>
              <a:rPr lang="en-CA" baseline="0" dirty="0" smtClean="0"/>
              <a:t> In music it helps instruments to play louder at particular frequency.</a:t>
            </a:r>
          </a:p>
          <a:p>
            <a:r>
              <a:rPr lang="en-CA" baseline="0" dirty="0" smtClean="0"/>
              <a:t>Example here is guitar and some of the patterns it can form.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525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Last example is radio</a:t>
            </a:r>
            <a:r>
              <a:rPr lang="en-CA" baseline="0" dirty="0" smtClean="0"/>
              <a:t> signal. When you match the frequency of current in radio to incoming radio, it amplify and you can hear the transmission… If they still use radio, maybe in a car.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845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Wave is</a:t>
            </a:r>
            <a:r>
              <a:rPr lang="en-CA" baseline="0" dirty="0" smtClean="0"/>
              <a:t> a disturbance that travels through medium from one location to another carrying </a:t>
            </a:r>
            <a:r>
              <a:rPr lang="en-CA" baseline="0" dirty="0" smtClean="0"/>
              <a:t>energy.</a:t>
            </a:r>
          </a:p>
          <a:p>
            <a:r>
              <a:rPr lang="en-CA" baseline="0" dirty="0" smtClean="0"/>
              <a:t>Particles themselves do not move away from its position:</a:t>
            </a:r>
          </a:p>
          <a:p>
            <a:r>
              <a:rPr lang="en-CA" baseline="0" dirty="0" smtClean="0"/>
              <a:t>	Ex) </a:t>
            </a:r>
            <a:r>
              <a:rPr lang="en-US" baseline="0" dirty="0" smtClean="0"/>
              <a:t>Talk </a:t>
            </a:r>
            <a:r>
              <a:rPr lang="en-US" baseline="0" dirty="0" smtClean="0"/>
              <a:t>about floating in </a:t>
            </a:r>
            <a:r>
              <a:rPr lang="en-US" baseline="0" dirty="0" smtClean="0"/>
              <a:t>water (wave), They just float their in circular motion</a:t>
            </a:r>
          </a:p>
          <a:p>
            <a:r>
              <a:rPr lang="en-US" baseline="0" dirty="0" smtClean="0"/>
              <a:t>	Ex) Talk about sound wave, they fact they can hear you live means air molecule is pushing energy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95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4654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Pay attention to the direction</a:t>
            </a:r>
            <a:r>
              <a:rPr lang="en-CA" baseline="0" dirty="0" smtClean="0"/>
              <a:t> of motion of the particles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40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 this looks like</a:t>
            </a:r>
            <a:r>
              <a:rPr lang="en-US" baseline="0" dirty="0" smtClean="0"/>
              <a:t> it only apply to transverse wave, it does not have to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	Ex) Next slide: sound wave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223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Example of longitudinal</a:t>
            </a:r>
            <a:r>
              <a:rPr lang="en-CA" baseline="0" dirty="0" smtClean="0"/>
              <a:t> wave described in sinusoidal wave.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02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06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 make sense because if I</a:t>
            </a:r>
            <a:r>
              <a:rPr lang="en-US" baseline="0" dirty="0" smtClean="0"/>
              <a:t> and any of </a:t>
            </a:r>
            <a:r>
              <a:rPr lang="en-US" baseline="0" dirty="0" smtClean="0"/>
              <a:t>other students </a:t>
            </a:r>
            <a:r>
              <a:rPr lang="en-US" baseline="0" dirty="0" smtClean="0"/>
              <a:t>talk at the same time others can still hear both of the </a:t>
            </a:r>
            <a:r>
              <a:rPr lang="en-US" baseline="0" dirty="0" smtClean="0"/>
              <a:t>sounds because they can travel “though” each other.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90AB-B020-41CF-8ABF-95176D9356C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596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2/21/2021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.mp4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vJAgrUBF4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7tqXgvCN0E" TargetMode="Externa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ggxeuFDaD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584" y="1888236"/>
            <a:ext cx="9966960" cy="3035808"/>
          </a:xfrm>
        </p:spPr>
        <p:txBody>
          <a:bodyPr/>
          <a:lstStyle/>
          <a:p>
            <a:r>
              <a:rPr lang="en-CA" sz="7200" dirty="0" smtClean="0"/>
              <a:t>Wave &amp; Resonance</a:t>
            </a:r>
            <a:br>
              <a:rPr lang="en-CA" sz="7200" dirty="0" smtClean="0"/>
            </a:br>
            <a:endParaRPr lang="en-CA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Jun Ki Chae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98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432" y="2247709"/>
            <a:ext cx="3602736" cy="760667"/>
          </a:xfrm>
        </p:spPr>
        <p:txBody>
          <a:bodyPr/>
          <a:lstStyle/>
          <a:p>
            <a:r>
              <a:rPr lang="en-US" dirty="0" smtClean="0"/>
              <a:t>Constructive Interference </a:t>
            </a:r>
          </a:p>
          <a:p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89776" y="2093976"/>
            <a:ext cx="3432048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Destructive Interference 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581019"/>
            <a:ext cx="3467100" cy="2447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087" y="3414331"/>
            <a:ext cx="3600450" cy="2781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8768" y="6463086"/>
            <a:ext cx="466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http://physics.bu.edu/~duffy/py105/WaveInterference.html</a:t>
            </a:r>
          </a:p>
        </p:txBody>
      </p:sp>
    </p:spTree>
    <p:extLst>
      <p:ext uri="{BB962C8B-B14F-4D97-AF65-F5344CB8AC3E}">
        <p14:creationId xmlns:p14="http://schemas.microsoft.com/office/powerpoint/2010/main" val="12821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38044" y="4292819"/>
            <a:ext cx="710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https://courses.lumenlearning.com/physics/chapter/16-10-superposition-and-interference/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48" y="435194"/>
            <a:ext cx="9525000" cy="38576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7320" y="5541264"/>
            <a:ext cx="9546336" cy="53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336548" y="5010912"/>
            <a:ext cx="9782556" cy="1161288"/>
          </a:xfrm>
        </p:spPr>
        <p:txBody>
          <a:bodyPr/>
          <a:lstStyle/>
          <a:p>
            <a:r>
              <a:rPr lang="en-CA" dirty="0" smtClean="0"/>
              <a:t>Principle of Superposition</a:t>
            </a:r>
          </a:p>
          <a:p>
            <a:pPr lvl="1"/>
            <a:r>
              <a:rPr lang="en-CA" dirty="0" smtClean="0"/>
              <a:t>When two or more waves cross at point, the displacement at that point is equal to the sum of the displacement of the individual waves.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So what would happen if 2 waves in opposite direction meet?</a:t>
            </a:r>
            <a:br>
              <a:rPr lang="en-US" sz="3600" dirty="0" smtClean="0"/>
            </a:br>
            <a:endParaRPr lang="en-CA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43" y="1560989"/>
            <a:ext cx="6258009" cy="4693507"/>
          </a:xfrm>
        </p:spPr>
      </p:pic>
      <p:sp>
        <p:nvSpPr>
          <p:cNvPr id="6" name="TextBox 5"/>
          <p:cNvSpPr txBox="1"/>
          <p:nvPr/>
        </p:nvSpPr>
        <p:spPr>
          <a:xfrm>
            <a:off x="3968496" y="6400800"/>
            <a:ext cx="6327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https://www.pinterest.ca/pin/66850375694043643/</a:t>
            </a:r>
          </a:p>
        </p:txBody>
      </p:sp>
    </p:spTree>
    <p:extLst>
      <p:ext uri="{BB962C8B-B14F-4D97-AF65-F5344CB8AC3E}">
        <p14:creationId xmlns:p14="http://schemas.microsoft.com/office/powerpoint/2010/main" val="41813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Standing wave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349246"/>
            <a:ext cx="4754563" cy="340233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Standing wave: wave which oscillates in time but peak does not change location. </a:t>
            </a:r>
          </a:p>
          <a:p>
            <a:endParaRPr lang="en-CA" dirty="0"/>
          </a:p>
          <a:p>
            <a:r>
              <a:rPr lang="en-CA" dirty="0" smtClean="0"/>
              <a:t>Node: Point where the particle of the medium remain at rest</a:t>
            </a:r>
          </a:p>
          <a:p>
            <a:endParaRPr lang="en-CA" dirty="0"/>
          </a:p>
          <a:p>
            <a:r>
              <a:rPr lang="en-CA" dirty="0" smtClean="0"/>
              <a:t>Anti-node (Loop) point where the particle suffer displacement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253996" y="6427470"/>
            <a:ext cx="7690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https://www.scienceabc.com/pure-sciences/standing-wave-definition-ratio-examples-and-explanation.html</a:t>
            </a:r>
          </a:p>
        </p:txBody>
      </p:sp>
    </p:spTree>
    <p:extLst>
      <p:ext uri="{BB962C8B-B14F-4D97-AF65-F5344CB8AC3E}">
        <p14:creationId xmlns:p14="http://schemas.microsoft.com/office/powerpoint/2010/main" val="25901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Ernst </a:t>
            </a:r>
            <a:r>
              <a:rPr lang="en-CA" dirty="0" err="1" smtClean="0"/>
              <a:t>Chladni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CA" sz="2400" dirty="0" smtClean="0"/>
          </a:p>
          <a:p>
            <a:r>
              <a:rPr lang="en-CA" sz="2400" dirty="0" smtClean="0"/>
              <a:t>German Physicist &amp; Musician</a:t>
            </a:r>
          </a:p>
          <a:p>
            <a:endParaRPr lang="en-CA" sz="2400" dirty="0"/>
          </a:p>
          <a:p>
            <a:r>
              <a:rPr lang="en-CA" sz="2400" dirty="0" smtClean="0"/>
              <a:t>Known as Father of </a:t>
            </a:r>
          </a:p>
          <a:p>
            <a:pPr lvl="1"/>
            <a:r>
              <a:rPr lang="en-CA" sz="2200" dirty="0" smtClean="0"/>
              <a:t>Acoustics</a:t>
            </a:r>
          </a:p>
          <a:p>
            <a:pPr lvl="1"/>
            <a:r>
              <a:rPr lang="en-CA" sz="2200" dirty="0" smtClean="0"/>
              <a:t>Meteoritic</a:t>
            </a:r>
            <a:endParaRPr lang="en-CA" sz="2200" dirty="0"/>
          </a:p>
        </p:txBody>
      </p:sp>
      <p:pic>
        <p:nvPicPr>
          <p:cNvPr id="1026" name="Picture 2" descr="Echladn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48" y="2166945"/>
            <a:ext cx="3319272" cy="400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2768" y="6172200"/>
            <a:ext cx="369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https://en.wikipedia.org/wiki/Ernst_Chladni</a:t>
            </a:r>
          </a:p>
        </p:txBody>
      </p:sp>
    </p:spTree>
    <p:extLst>
      <p:ext uri="{BB962C8B-B14F-4D97-AF65-F5344CB8AC3E}">
        <p14:creationId xmlns:p14="http://schemas.microsoft.com/office/powerpoint/2010/main" val="32715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Chladni</a:t>
            </a:r>
            <a:r>
              <a:rPr lang="en-CA" dirty="0" smtClean="0"/>
              <a:t> Plate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2067681"/>
            <a:ext cx="4089073" cy="40688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8192" y="2093976"/>
            <a:ext cx="5020056" cy="4046664"/>
          </a:xfrm>
        </p:spPr>
        <p:txBody>
          <a:bodyPr/>
          <a:lstStyle/>
          <a:p>
            <a:endParaRPr lang="en-CA" dirty="0"/>
          </a:p>
          <a:p>
            <a:r>
              <a:rPr lang="en-CA" dirty="0" smtClean="0"/>
              <a:t>Resonance: </a:t>
            </a:r>
            <a:r>
              <a:rPr lang="en-US" dirty="0"/>
              <a:t>phenomenon of increased amplitude that occurs when the frequency of a periodically applied force is equal or close to a natural frequency of the system on which it acts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Natural Frequency: </a:t>
            </a:r>
            <a:r>
              <a:rPr lang="en-US" dirty="0"/>
              <a:t>frequency at which a system tends to oscillate in the absence of any driving or damping force.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216152" y="6136511"/>
            <a:ext cx="3867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https://en.wikipedia.org/wiki/Ernst_Chladni</a:t>
            </a:r>
          </a:p>
        </p:txBody>
      </p:sp>
    </p:spTree>
    <p:extLst>
      <p:ext uri="{BB962C8B-B14F-4D97-AF65-F5344CB8AC3E}">
        <p14:creationId xmlns:p14="http://schemas.microsoft.com/office/powerpoint/2010/main" val="16279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0931" y="1434342"/>
            <a:ext cx="7257597" cy="4083157"/>
          </a:xfrm>
        </p:spPr>
      </p:pic>
    </p:spTree>
    <p:extLst>
      <p:ext uri="{BB962C8B-B14F-4D97-AF65-F5344CB8AC3E}">
        <p14:creationId xmlns:p14="http://schemas.microsoft.com/office/powerpoint/2010/main" val="6135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describe what happened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784542" cy="4050792"/>
          </a:xfrm>
        </p:spPr>
        <p:txBody>
          <a:bodyPr/>
          <a:lstStyle/>
          <a:p>
            <a:r>
              <a:rPr lang="en-CA" dirty="0" smtClean="0"/>
              <a:t>Resonance </a:t>
            </a:r>
          </a:p>
          <a:p>
            <a:endParaRPr lang="en-CA" dirty="0"/>
          </a:p>
          <a:p>
            <a:r>
              <a:rPr lang="en-CA" dirty="0" smtClean="0"/>
              <a:t>Node /Nodal Line</a:t>
            </a:r>
          </a:p>
          <a:p>
            <a:endParaRPr lang="en-CA" dirty="0"/>
          </a:p>
          <a:p>
            <a:r>
              <a:rPr lang="en-CA" dirty="0" smtClean="0"/>
              <a:t>Anti-Node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Frequency</a:t>
            </a:r>
            <a:endParaRPr lang="en-CA" dirty="0"/>
          </a:p>
          <a:p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83819" y="2121408"/>
            <a:ext cx="4784542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Transverse wave</a:t>
            </a:r>
          </a:p>
          <a:p>
            <a:endParaRPr lang="en-CA" dirty="0" smtClean="0"/>
          </a:p>
          <a:p>
            <a:r>
              <a:rPr lang="en-CA" dirty="0" smtClean="0"/>
              <a:t>Reflection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Principle of Superposition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98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0667" y="1626377"/>
            <a:ext cx="7716761" cy="405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0667" y="5832087"/>
            <a:ext cx="826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https://www.comsol.com/blogs/how-do-chladni-plates-make-it-possible-to-visualize-sound/</a:t>
            </a:r>
          </a:p>
        </p:txBody>
      </p:sp>
    </p:spTree>
    <p:extLst>
      <p:ext uri="{BB962C8B-B14F-4D97-AF65-F5344CB8AC3E}">
        <p14:creationId xmlns:p14="http://schemas.microsoft.com/office/powerpoint/2010/main" val="27657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74" y="1087564"/>
            <a:ext cx="6399560" cy="4307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4279" y="6227064"/>
            <a:ext cx="6243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https://thinkzone.wlonk.com/StandingWaves/StandingWavesInChladniPlates.htm</a:t>
            </a:r>
          </a:p>
        </p:txBody>
      </p:sp>
    </p:spTree>
    <p:extLst>
      <p:ext uri="{BB962C8B-B14F-4D97-AF65-F5344CB8AC3E}">
        <p14:creationId xmlns:p14="http://schemas.microsoft.com/office/powerpoint/2010/main" val="38290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2416" y="2542032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So What is wave?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82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2872" y="2391491"/>
            <a:ext cx="10058400" cy="1609344"/>
          </a:xfrm>
        </p:spPr>
        <p:txBody>
          <a:bodyPr>
            <a:noAutofit/>
          </a:bodyPr>
          <a:lstStyle/>
          <a:p>
            <a:r>
              <a:rPr lang="en-CA" sz="4000" dirty="0" smtClean="0"/>
              <a:t>How would changing pitch of the sound change the patterns?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4564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872" y="2491851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How would changing volume of the sound change the patterns?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57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Video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848" y="2454507"/>
            <a:ext cx="4754563" cy="2674938"/>
          </a:xfrm>
        </p:spPr>
      </p:pic>
      <p:pic>
        <p:nvPicPr>
          <p:cNvPr id="5" name="Video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3686" y="2454507"/>
            <a:ext cx="4754562" cy="2674938"/>
          </a:xfrm>
        </p:spPr>
      </p:pic>
    </p:spTree>
    <p:extLst>
      <p:ext uri="{BB962C8B-B14F-4D97-AF65-F5344CB8AC3E}">
        <p14:creationId xmlns:p14="http://schemas.microsoft.com/office/powerpoint/2010/main" val="26552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83" y="0"/>
            <a:ext cx="43898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0917" y="6336792"/>
            <a:ext cx="3035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/>
              <a:t>https://ucscphysicsdemo.sites.ucsc.edu/physics-5b6b-demos/oscillations-and-waves/chladni-figures/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09102" y="2955073"/>
            <a:ext cx="3178098" cy="94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4"/>
              </a:rPr>
              <a:t>https://www.youtube.com/watch?v=wvJAgrUBF4w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79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tqXgvCN0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75432" y="1792224"/>
            <a:ext cx="5827776" cy="3278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5432" y="5157216"/>
            <a:ext cx="582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https://www.youtube.com/watch?v=17tqXgvCN0E</a:t>
            </a:r>
          </a:p>
        </p:txBody>
      </p:sp>
    </p:spTree>
    <p:extLst>
      <p:ext uri="{BB962C8B-B14F-4D97-AF65-F5344CB8AC3E}">
        <p14:creationId xmlns:p14="http://schemas.microsoft.com/office/powerpoint/2010/main" val="29003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9848" y="2435198"/>
            <a:ext cx="10058400" cy="4050792"/>
          </a:xfrm>
        </p:spPr>
        <p:txBody>
          <a:bodyPr/>
          <a:lstStyle/>
          <a:p>
            <a:r>
              <a:rPr lang="en-CA" dirty="0">
                <a:hlinkClick r:id="rId3"/>
              </a:rPr>
              <a:t>https://</a:t>
            </a:r>
            <a:r>
              <a:rPr lang="en-CA" dirty="0" smtClean="0">
                <a:hlinkClick r:id="rId3"/>
              </a:rPr>
              <a:t>www.youtube.com/watch?v=XggxeuFDaDU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16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Chladni</a:t>
            </a:r>
            <a:r>
              <a:rPr lang="en-CA" dirty="0" smtClean="0"/>
              <a:t> Figure For guitar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3465" y="2093976"/>
            <a:ext cx="5251165" cy="405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28248" y="5691497"/>
            <a:ext cx="548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/>
              <a:t>[6]</a:t>
            </a:r>
            <a:endParaRPr lang="en-CA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165091" y="6145276"/>
            <a:ext cx="3867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https://en.wikipedia.org/wiki/Ernst_Chladni</a:t>
            </a:r>
          </a:p>
        </p:txBody>
      </p:sp>
    </p:spTree>
    <p:extLst>
      <p:ext uri="{BB962C8B-B14F-4D97-AF65-F5344CB8AC3E}">
        <p14:creationId xmlns:p14="http://schemas.microsoft.com/office/powerpoint/2010/main" val="34788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0368" y="484632"/>
            <a:ext cx="7917359" cy="5944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3698" y="6428857"/>
            <a:ext cx="7460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https://www.slideshare.net/mmarty/resonance-and-natural-frequency-uses-and-precautions-nis</a:t>
            </a:r>
          </a:p>
        </p:txBody>
      </p:sp>
    </p:spTree>
    <p:extLst>
      <p:ext uri="{BB962C8B-B14F-4D97-AF65-F5344CB8AC3E}">
        <p14:creationId xmlns:p14="http://schemas.microsoft.com/office/powerpoint/2010/main" val="331676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Wave?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507992" cy="4050792"/>
          </a:xfrm>
        </p:spPr>
        <p:txBody>
          <a:bodyPr>
            <a:normAutofit/>
          </a:bodyPr>
          <a:lstStyle/>
          <a:p>
            <a:r>
              <a:rPr lang="en-CA" sz="2400" dirty="0"/>
              <a:t>I</a:t>
            </a:r>
            <a:r>
              <a:rPr lang="en-CA" sz="2400" dirty="0" smtClean="0"/>
              <a:t>s a disturbance traveling through medium</a:t>
            </a:r>
          </a:p>
          <a:p>
            <a:pPr marL="0" indent="0">
              <a:buNone/>
            </a:pPr>
            <a:endParaRPr lang="en-CA" sz="2400" dirty="0" smtClean="0"/>
          </a:p>
          <a:p>
            <a:endParaRPr lang="en-CA" sz="2400" dirty="0"/>
          </a:p>
          <a:p>
            <a:r>
              <a:rPr lang="en-CA" sz="2400" dirty="0" smtClean="0"/>
              <a:t>The particles themselves do not move along the wave 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343" y="1772221"/>
            <a:ext cx="5110353" cy="1766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9128" y="3384919"/>
            <a:ext cx="421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dirty="0"/>
              <a:t>https://www.khanacademy.org/science/high-school-physics/waves-and-sound/introduction-to-waves/a/transverse-and-longitudinal-waves-ap1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42" y="4057348"/>
            <a:ext cx="4727970" cy="2114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7124" y="6172200"/>
            <a:ext cx="42793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https://www.acs.psu.edu/drussell/Demos/waves/wavemotion.html</a:t>
            </a:r>
          </a:p>
        </p:txBody>
      </p:sp>
    </p:spTree>
    <p:extLst>
      <p:ext uri="{BB962C8B-B14F-4D97-AF65-F5344CB8AC3E}">
        <p14:creationId xmlns:p14="http://schemas.microsoft.com/office/powerpoint/2010/main" val="37228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Type of Waves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343746"/>
            <a:ext cx="4379976" cy="148759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Mechanical Wave</a:t>
            </a:r>
          </a:p>
          <a:p>
            <a:pPr lvl="1"/>
            <a:r>
              <a:rPr lang="en-CA" sz="2600" dirty="0" smtClean="0"/>
              <a:t>Move through 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7208" y="6394538"/>
            <a:ext cx="3758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http://www.blackwelleyesight.com/sunglasses-comfort-protection/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18" y="4032365"/>
            <a:ext cx="3874674" cy="2341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96" y="4053535"/>
            <a:ext cx="3931920" cy="2319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8796" y="6394537"/>
            <a:ext cx="375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https://www.ck12.org/c/physical-science/mechanical-wave/lesson/Mechanical-Wave-MS-PS/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8608" y="2319375"/>
            <a:ext cx="4379976" cy="1487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smtClean="0"/>
              <a:t>Electromagnetic Wave</a:t>
            </a:r>
          </a:p>
          <a:p>
            <a:pPr lvl="1"/>
            <a:r>
              <a:rPr lang="en-CA" sz="2600" dirty="0" smtClean="0"/>
              <a:t>Move through vacuum</a:t>
            </a:r>
          </a:p>
        </p:txBody>
      </p:sp>
    </p:spTree>
    <p:extLst>
      <p:ext uri="{BB962C8B-B14F-4D97-AF65-F5344CB8AC3E}">
        <p14:creationId xmlns:p14="http://schemas.microsoft.com/office/powerpoint/2010/main" val="23947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69658" y="1014984"/>
            <a:ext cx="4754880" cy="64008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Transverse Wave</a:t>
            </a:r>
            <a:endParaRPr lang="en-CA" sz="2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8" y="3800894"/>
            <a:ext cx="4754563" cy="118864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64288" y="1014984"/>
            <a:ext cx="4754880" cy="64008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Longitudinal Wave</a:t>
            </a:r>
            <a:endParaRPr lang="en-CA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3710214"/>
            <a:ext cx="4754562" cy="1358446"/>
          </a:xfrm>
        </p:spPr>
      </p:pic>
      <p:sp>
        <p:nvSpPr>
          <p:cNvPr id="10" name="TextBox 9"/>
          <p:cNvSpPr txBox="1"/>
          <p:nvPr/>
        </p:nvSpPr>
        <p:spPr>
          <a:xfrm>
            <a:off x="2971800" y="6099048"/>
            <a:ext cx="6409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https://tisayyu.wordpress.com/2018/10/13/waves-of-existence/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64288" y="1792333"/>
            <a:ext cx="4379976" cy="1487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600" dirty="0" smtClean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92943" y="2121408"/>
            <a:ext cx="4507992" cy="4050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6489843" y="1655064"/>
            <a:ext cx="4128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CA" sz="2800" dirty="0" smtClean="0"/>
              <a:t>Particle move parallel to the direction</a:t>
            </a:r>
            <a:endParaRPr lang="en-CA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345343" y="1871472"/>
            <a:ext cx="4128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CA" sz="2800" dirty="0" smtClean="0"/>
              <a:t>Particle move perpendicular to the direction</a:t>
            </a:r>
            <a:endParaRPr lang="en-CA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139696" y="3419856"/>
            <a:ext cx="9144" cy="19019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Properties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9048" y="2325376"/>
            <a:ext cx="4855464" cy="4050792"/>
          </a:xfrm>
        </p:spPr>
        <p:txBody>
          <a:bodyPr/>
          <a:lstStyle/>
          <a:p>
            <a:r>
              <a:rPr lang="en-US" dirty="0" smtClean="0"/>
              <a:t>Amplitude: maximum distance moved by a point </a:t>
            </a:r>
          </a:p>
          <a:p>
            <a:endParaRPr lang="en-US" dirty="0"/>
          </a:p>
          <a:p>
            <a:r>
              <a:rPr lang="en-US" dirty="0" smtClean="0"/>
              <a:t>Wavelength: Distance in which wave shape repeats. </a:t>
            </a:r>
          </a:p>
          <a:p>
            <a:endParaRPr lang="en-US" dirty="0"/>
          </a:p>
          <a:p>
            <a:r>
              <a:rPr lang="en-US" dirty="0" smtClean="0"/>
              <a:t>Frequency: how many wave length per unit time</a:t>
            </a:r>
          </a:p>
          <a:p>
            <a:endParaRPr lang="en-US" dirty="0"/>
          </a:p>
          <a:p>
            <a:r>
              <a:rPr lang="en-US" dirty="0" smtClean="0"/>
              <a:t>Period: time for one wavelength 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2337692"/>
            <a:ext cx="4762500" cy="3619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4944" y="6108192"/>
            <a:ext cx="4727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https://www.chemicool.com/definition/wave.html</a:t>
            </a:r>
          </a:p>
        </p:txBody>
      </p:sp>
    </p:spTree>
    <p:extLst>
      <p:ext uri="{BB962C8B-B14F-4D97-AF65-F5344CB8AC3E}">
        <p14:creationId xmlns:p14="http://schemas.microsoft.com/office/powerpoint/2010/main" val="22379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Sound Wave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Longitudinal </a:t>
            </a:r>
            <a:r>
              <a:rPr lang="en-CA" dirty="0"/>
              <a:t>mechanical </a:t>
            </a:r>
            <a:r>
              <a:rPr lang="en-CA" dirty="0" smtClean="0"/>
              <a:t>wave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Generated by vibrating object</a:t>
            </a:r>
          </a:p>
          <a:p>
            <a:endParaRPr lang="en-CA" dirty="0"/>
          </a:p>
          <a:p>
            <a:r>
              <a:rPr lang="en-CA" dirty="0" smtClean="0"/>
              <a:t>Travels at 343m/s at room temperature </a:t>
            </a:r>
          </a:p>
          <a:p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1184594" y="6033700"/>
            <a:ext cx="5141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https://www.ccohs.ca/oshanswers/phys_agents/noise_basic.html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9670" y="2194560"/>
            <a:ext cx="5335430" cy="3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752609" cy="999915"/>
          </a:xfrm>
        </p:spPr>
        <p:txBody>
          <a:bodyPr>
            <a:normAutofit/>
          </a:bodyPr>
          <a:lstStyle/>
          <a:p>
            <a:r>
              <a:rPr lang="en-CA" sz="2000" dirty="0" smtClean="0"/>
              <a:t>Refraction                             Diffraction                            Reflection             </a:t>
            </a:r>
            <a:endParaRPr lang="en-CA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9848" y="1902869"/>
            <a:ext cx="2575931" cy="328787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07" y="1902869"/>
            <a:ext cx="3200922" cy="3200922"/>
          </a:xfrm>
        </p:spPr>
      </p:pic>
      <p:sp>
        <p:nvSpPr>
          <p:cNvPr id="8" name="TextBox 7"/>
          <p:cNvSpPr txBox="1"/>
          <p:nvPr/>
        </p:nvSpPr>
        <p:spPr>
          <a:xfrm>
            <a:off x="825305" y="5609063"/>
            <a:ext cx="35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http://scienceres-edcp-educ.sites.olt.ubc.ca/files/2015/01/sec_phys_optics_refraction.pdf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9107" y="5597907"/>
            <a:ext cx="320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https://www.pinterest.es/pin/642466703085454334/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85" y="1998423"/>
            <a:ext cx="3287872" cy="3287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19532" y="5508702"/>
            <a:ext cx="3323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</a:t>
            </a:r>
            <a:r>
              <a:rPr lang="en-CA" sz="1200" dirty="0" smtClean="0"/>
              <a:t>www.acs.psu.edu/drussell/Demos/reflect/reflect.htm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6478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So what would happen if 2 waves in opposite direction meet?</a:t>
            </a:r>
            <a:br>
              <a:rPr lang="en-US" sz="3600" dirty="0" smtClean="0"/>
            </a:br>
            <a:endParaRPr lang="en-CA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43" y="1560989"/>
            <a:ext cx="6258009" cy="4693507"/>
          </a:xfrm>
        </p:spPr>
      </p:pic>
      <p:sp>
        <p:nvSpPr>
          <p:cNvPr id="6" name="TextBox 5"/>
          <p:cNvSpPr txBox="1"/>
          <p:nvPr/>
        </p:nvSpPr>
        <p:spPr>
          <a:xfrm>
            <a:off x="3968496" y="6400800"/>
            <a:ext cx="6327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https://www.pinterest.ca/pin/66850375694043643/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3112" y="3858322"/>
            <a:ext cx="9378176" cy="2274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2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2697</TotalTime>
  <Words>1093</Words>
  <Application>Microsoft Office PowerPoint</Application>
  <PresentationFormat>Widescreen</PresentationFormat>
  <Paragraphs>167</Paragraphs>
  <Slides>27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Rockwell</vt:lpstr>
      <vt:lpstr>Rockwell Condensed</vt:lpstr>
      <vt:lpstr>Calibri</vt:lpstr>
      <vt:lpstr>Wingdings</vt:lpstr>
      <vt:lpstr>Wood Type</vt:lpstr>
      <vt:lpstr>Wave &amp; Resonance </vt:lpstr>
      <vt:lpstr>So What is wave?</vt:lpstr>
      <vt:lpstr>What is Wave?</vt:lpstr>
      <vt:lpstr>Type of Waves</vt:lpstr>
      <vt:lpstr>PowerPoint Presentation</vt:lpstr>
      <vt:lpstr>Wave Properties</vt:lpstr>
      <vt:lpstr>Sound Wave</vt:lpstr>
      <vt:lpstr>Refraction                             Diffraction                            Reflection             </vt:lpstr>
      <vt:lpstr>So what would happen if 2 waves in opposite direction meet? </vt:lpstr>
      <vt:lpstr>Interference</vt:lpstr>
      <vt:lpstr>PowerPoint Presentation</vt:lpstr>
      <vt:lpstr>So what would happen if 2 waves in opposite direction meet? </vt:lpstr>
      <vt:lpstr>Standing wave</vt:lpstr>
      <vt:lpstr>Ernst Chladni</vt:lpstr>
      <vt:lpstr>Chladni Plate</vt:lpstr>
      <vt:lpstr>PowerPoint Presentation</vt:lpstr>
      <vt:lpstr>describe what happened</vt:lpstr>
      <vt:lpstr>PowerPoint Presentation</vt:lpstr>
      <vt:lpstr>PowerPoint Presentation</vt:lpstr>
      <vt:lpstr>How would changing pitch of the sound change the patterns?</vt:lpstr>
      <vt:lpstr>How would changing volume of the sound change the patterns?</vt:lpstr>
      <vt:lpstr>PowerPoint Presentation</vt:lpstr>
      <vt:lpstr>PowerPoint Presentation</vt:lpstr>
      <vt:lpstr>PowerPoint Presentation</vt:lpstr>
      <vt:lpstr>PowerPoint Presentation</vt:lpstr>
      <vt:lpstr>Chladni Figure For guitar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Chladni Plate &amp; Wave</dc:title>
  <dc:creator>jun chae</dc:creator>
  <cp:lastModifiedBy>jun chae</cp:lastModifiedBy>
  <cp:revision>87</cp:revision>
  <dcterms:created xsi:type="dcterms:W3CDTF">2020-10-19T20:43:00Z</dcterms:created>
  <dcterms:modified xsi:type="dcterms:W3CDTF">2021-02-21T19:27:09Z</dcterms:modified>
</cp:coreProperties>
</file>